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8"/>
  </p:notesMasterIdLst>
  <p:sldIdLst>
    <p:sldId id="265" r:id="rId2"/>
    <p:sldId id="294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1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227BA-F408-4BC4-B5E6-20B342C3F915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62920-1C9B-43CC-8A35-2429A8E11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5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988840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kk-KZ" b="1" dirty="0" smtClean="0"/>
              <a:t>Транспортное планирование городов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 smtClean="0"/>
              <a:t>4. </a:t>
            </a:r>
            <a:r>
              <a:rPr lang="ru-RU" sz="4800" dirty="0"/>
              <a:t>Лекция </a:t>
            </a:r>
            <a:r>
              <a:rPr lang="ru-RU" sz="4800" dirty="0" smtClean="0"/>
              <a:t>4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kk-KZ" b="1"/>
              <a:t>Көшелердің көлденең бейінін жобалау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CC951-F855-4F7C-A1EE-7CFB45A28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Транспортно-дорожная сеть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D24176-241F-4DB8-ADA5-84E1D3D94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планировочный каркас города, состоящий из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улично-дорожной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сети (УДС), из внеуличной системы, сооружений внешнего и внутреннего городского транспорта.</a:t>
            </a: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Принципы проектирования: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удобная, быстрая и безопасная развязка;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объёма интенсивности и характера движения грузового, легкового и общественно-пассажирского транспорта;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распределение грузоперевозок между различными видами транспорта;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дифференциация по видам и скоростям транспорта;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выбор общественно-пассажирского транспорта на основании расчетов пассажиропотоков, дальности и временных характеристик;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установление состава и типов транспорта.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0602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90AB13-49FD-4A35-94D8-98309931B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Улично-дорожная сеть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5BFE03-7848-40EB-B46E-E9B17673E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 система, предназначенная для пропуска городского движения, отвода поверхностных вод, прокладки инженерных сетей (в элементах поперечного профиля).</a:t>
            </a: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Черная линия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или 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линия фактической поверхности земли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это линия, соединяющая отметки поверхности земли по оси дороги.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Красная линия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или 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проектная линия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линия, соединяющая отметки оси земляного полотна.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Рабочая отметка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разница между отметкой оси земляного полотна и отметкой земли по оси дороги.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7969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30BFB2-F3DA-446A-A360-2989DC803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Продольный профиль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947F2F-F981-4061-86B7-9EEA73A2E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indent="0" fontAlgn="base">
              <a:lnSpc>
                <a:spcPct val="150000"/>
              </a:lnSpc>
              <a:buNone/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Продольным профилем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дороги называют развернутое в плоскости чертежа изображение продольного разреза дороги по ее оси с отметками точек естественной поверхности земли и точек проектной линии.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fontAlgn="base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Сетка любого продольного профиля состоит из трех частей: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fontAlgn="base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фактических данных – результатов разбивки и нивелирования пикетажа;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fontAlgn="base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проектных данных в горизонтальной плоскости (в плане) – результатов расчета элементов трассы и круговых кривых;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fontAlgn="base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проектных данных в вертикальной плоскости (в профиле) –результатов расчета длин проектных прямых, их уклонов и вертикальных кривых, сопрягающих наклонные линии.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3033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16DA7-5EB6-406A-9960-1FB927693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Продольный профиль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E47DA8-FB70-4DE1-AA35-303311C5F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indent="0" fontAlgn="base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Продольный профиль строится в такой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последовательности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85800" fontAlgn="base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Вычерчивают сетку профиля </a:t>
            </a:r>
          </a:p>
          <a:p>
            <a:pPr marL="685800" fontAlgn="base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графе «Расстояния» строят 100-метровые отрезки (пикеты) и плюсовые точки в горизонтальном масштабе профиля. </a:t>
            </a:r>
          </a:p>
          <a:p>
            <a:pPr marL="685800" fontAlgn="base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графе «Пикеты» подписывают номера пикетов №1, №2, №3 и т.д.</a:t>
            </a:r>
          </a:p>
          <a:p>
            <a:pPr marL="685800" fontAlgn="base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графе «Отметки земли» выписывают из «Журнала нивелирования трассы»</a:t>
            </a:r>
          </a:p>
          <a:p>
            <a:pPr marL="685800" fontAlgn="base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Определяют высоту верхней линии сетки профиля, от которой будут откладываться фактические высоты осевых точек трассы – условный горизонт УГ. </a:t>
            </a:r>
            <a:endParaRPr lang="ru-RU" sz="1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85800" fontAlgn="base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 линии УГ вверх откладывают в принятом вертикальном масштабе профиля на соответствующих линиях отрезки, равные разности высот точек трассы и условного горизонта.</a:t>
            </a:r>
          </a:p>
          <a:p>
            <a:pPr marL="685800" fontAlgn="base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графе «План трассы» проводят среднюю линию – вытянутую ось дороги.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6485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21990-7824-44DC-9859-3803DFD97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Поперечный профиль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ADD925-98F5-4C9E-A87D-9BD474671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изображение в уменьшенном масштабе сечения дороги вертикальной плоскостью, проведенной перпендикулярно к оси автомобильной дороги.</a:t>
            </a:r>
          </a:p>
          <a:p>
            <a:pPr marL="0" indent="0">
              <a:buNone/>
            </a:pPr>
            <a:endParaRPr lang="ru-RU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поперечном профиле рабочие отметки показывают высоту насыпи и глубину выемки. Ниже проектной линии наносят: рабочие отметки выемок, условные обозначения искусственных сооружений.</a:t>
            </a:r>
          </a:p>
          <a:p>
            <a:pPr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Верхняя часть земляного полотна на участках проезжей части и обочин должна иметь поперечный уклон для быстрого сброса воды. Поперечный профиль дороги может быть: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двухскатным – с уклонами, симметрично нисходящими от оси дороги к бровкам земляного полотна;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односкатными – с уклоном, нисходящим от одной бровки земляного полотна к другой.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3973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01F632-20CD-47B2-A2A4-3077F1354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Поперечный профиль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4D6C63-5A7C-4FE2-A575-CB085027A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Ось автомобильной дороги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это условная линия, проходящая по середине проезжей части или разделительной полосе.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Проезжая часть –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основной элемент дороги, по которой непосредственно происходит движение транспортных средств. 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Кромка проезжей части представляет собой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продольную линию, отделяющую проезжую часть от обочины. Продольная полоса проезжей части, по которой происходит движение транспортных средств в один ряд, представляет собой 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полосу движения,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ширина полосы движения устанавливается (по </a:t>
            </a:r>
            <a:r>
              <a:rPr lang="ru-RU" sz="1800" kern="18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 42.13330.2016 Градостроительство. Планировка и застройка городских и сельских поселений. Актуализированная редакция СНиП 2.07.01-89*)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3081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634B4C-EBA6-44AF-A1A2-811E49C69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Поперечный профиль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0ABC89-8237-45B2-B86D-37421E08D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Обочина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боковая полоса земляного полотна с каждой стороны между бровками и кромкой проезжей части. 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Линия сопряжения поверхности откоса и обочины называется 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бровкой земляного полотна.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Ширина земляного полотна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это расстояние между бровками земляного полотна, она включает в себя проезжую часть и две обочины, разделительную полосу при наличии.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Берма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это узкая полоса от основания насыпи до боковой канавы, прерывающая линию откосов земельного полотна при большой крутизне в целях защиты от оползания под собственным весом.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5219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95FC19-405C-447C-B52A-E3B96295B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влияющие на выбор территории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054D2D-D17C-411A-BED8-3CE7FB966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климатические условия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рельеф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гидрологические условия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геологические условия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гидрогеологические условия</a:t>
            </a: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санитарно-гигиенические условия</a:t>
            </a: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обеспеченность территории транспортными и инженерными сетями</a:t>
            </a: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андшафтная и рекреационная оценка.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3716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357158" y="3071810"/>
            <a:ext cx="8429684" cy="1143008"/>
          </a:xfr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800" dirty="0"/>
              <a:t>Лощина - вытянутое углубление, понижающееся в одном направлении; имеет скаты с чётко выраженным верхним перегибом - бровкой. К разновидностям лощин относятся: долины, ущелья, овраги, балки, каньоны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357158" y="1928802"/>
            <a:ext cx="8429684" cy="857256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dirty="0"/>
              <a:t>Хребет - линейно вытянутое возвышение, постепенно понижающееся к одному или обоим своим концам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357158" y="1071546"/>
            <a:ext cx="8429684" cy="642942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r>
              <a:rPr lang="ru-RU" dirty="0"/>
              <a:t>Гора - значительное куполообразное или коническое возвышение с более или менее явно выраженным основанием - подошвой</a:t>
            </a: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357158" y="5786454"/>
            <a:ext cx="8429684" cy="500066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r>
              <a:rPr lang="ru-RU" dirty="0"/>
              <a:t>Котловина - замкнутая чашеобразная впадина обычно с пологими скатами</a:t>
            </a: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357158" y="142852"/>
            <a:ext cx="8429684" cy="714380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r>
              <a:rPr lang="ru-RU" b="1" dirty="0"/>
              <a:t>Рельеф</a:t>
            </a:r>
            <a:r>
              <a:rPr lang="ru-RU" dirty="0"/>
              <a:t> - совокупность неровностей земной поверхности, слагающихся из разнообразных элементарных форм различного порядка</a:t>
            </a:r>
          </a:p>
        </p:txBody>
      </p:sp>
      <p:sp>
        <p:nvSpPr>
          <p:cNvPr id="14" name="Содержимое 2"/>
          <p:cNvSpPr txBox="1">
            <a:spLocks/>
          </p:cNvSpPr>
          <p:nvPr/>
        </p:nvSpPr>
        <p:spPr>
          <a:xfrm>
            <a:off x="357158" y="4357694"/>
            <a:ext cx="8429684" cy="1071570"/>
          </a:xfrm>
          <a:prstGeom prst="rect">
            <a:avLst/>
          </a:prstGeo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r>
              <a:rPr lang="ru-RU" dirty="0"/>
              <a:t>Седловина - понижение на гребне хребта между двумя смежными вершинами; к ней с двух противоположных направлений, поперечных хребту, подходят своими верховьями лощины</a:t>
            </a:r>
          </a:p>
        </p:txBody>
      </p:sp>
    </p:spTree>
    <p:extLst>
      <p:ext uri="{BB962C8B-B14F-4D97-AF65-F5344CB8AC3E}">
        <p14:creationId xmlns:p14="http://schemas.microsoft.com/office/powerpoint/2010/main" val="2034589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143932" cy="714380"/>
          </a:xfrm>
          <a:solidFill>
            <a:schemeClr val="tx2">
              <a:lumMod val="60000"/>
              <a:lumOff val="40000"/>
              <a:alpha val="3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/>
              <a:t>Иллюстрация форм рельефа местности</a:t>
            </a:r>
          </a:p>
        </p:txBody>
      </p:sp>
      <p:pic>
        <p:nvPicPr>
          <p:cNvPr id="2051" name="Picture 3" descr="C:\Users\Айдын\Desktop\Image165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142984"/>
            <a:ext cx="8286808" cy="53578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3739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80050B-C9BE-46E6-978F-024FF4392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рельефа городской территории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87BADC-D98F-48F0-95E2-3AB0B51D9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равнинный (ровный) – слабо выраженный, без холмов, оврагов, типичный для болотистой местности, лугов, степей, с крутизной склонов 0,4-3%; 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средний – с холмами, небольшими долинами и котловинами: слабо пересеченный с крутизной склонов 3-6% и пересеченный – с крутизной 6-10%;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сложный – с резко выраженными крутыми скатами и холмами: сильно пересеченный с крутизной склонов 10-20% и горный рельеф – с крутизной более 20%. 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980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E51383-3A06-43FD-A712-174B89496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</p:spPr>
        <p:txBody>
          <a:bodyPr>
            <a:normAutofit fontScale="90000"/>
          </a:bodyPr>
          <a:lstStyle/>
          <a:p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Расчетные параметры УДС городских и сельских поселений</a:t>
            </a:r>
            <a:r>
              <a:rPr kumimoji="0" lang="ru-RU" altLang="ru-RU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CA043EE-7473-469D-906C-4FD980D42B1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38902" y="1600205"/>
          <a:ext cx="3666195" cy="46812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7434">
                  <a:extLst>
                    <a:ext uri="{9D8B030D-6E8A-4147-A177-3AD203B41FA5}">
                      <a16:colId xmlns:a16="http://schemas.microsoft.com/office/drawing/2014/main" val="191915839"/>
                    </a:ext>
                  </a:extLst>
                </a:gridCol>
                <a:gridCol w="554660">
                  <a:extLst>
                    <a:ext uri="{9D8B030D-6E8A-4147-A177-3AD203B41FA5}">
                      <a16:colId xmlns:a16="http://schemas.microsoft.com/office/drawing/2014/main" val="1004753044"/>
                    </a:ext>
                  </a:extLst>
                </a:gridCol>
                <a:gridCol w="435148">
                  <a:extLst>
                    <a:ext uri="{9D8B030D-6E8A-4147-A177-3AD203B41FA5}">
                      <a16:colId xmlns:a16="http://schemas.microsoft.com/office/drawing/2014/main" val="3327055294"/>
                    </a:ext>
                  </a:extLst>
                </a:gridCol>
                <a:gridCol w="490307">
                  <a:extLst>
                    <a:ext uri="{9D8B030D-6E8A-4147-A177-3AD203B41FA5}">
                      <a16:colId xmlns:a16="http://schemas.microsoft.com/office/drawing/2014/main" val="4272157750"/>
                    </a:ext>
                  </a:extLst>
                </a:gridCol>
                <a:gridCol w="703667">
                  <a:extLst>
                    <a:ext uri="{9D8B030D-6E8A-4147-A177-3AD203B41FA5}">
                      <a16:colId xmlns:a16="http://schemas.microsoft.com/office/drawing/2014/main" val="64902349"/>
                    </a:ext>
                  </a:extLst>
                </a:gridCol>
                <a:gridCol w="664979">
                  <a:extLst>
                    <a:ext uri="{9D8B030D-6E8A-4147-A177-3AD203B41FA5}">
                      <a16:colId xmlns:a16="http://schemas.microsoft.com/office/drawing/2014/main" val="2413800287"/>
                    </a:ext>
                  </a:extLst>
                </a:gridCol>
              </a:tblGrid>
              <a:tr h="7531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Категория дорог и улиц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Расчетная скорость движения, км/ч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Наибо-</a:t>
                      </a:r>
                      <a:br>
                        <a:rPr lang="ru-RU" sz="700">
                          <a:effectLst/>
                        </a:rPr>
                      </a:br>
                      <a:r>
                        <a:rPr lang="ru-RU" sz="700">
                          <a:effectLst/>
                        </a:rPr>
                        <a:t>льший продоль-</a:t>
                      </a:r>
                      <a:br>
                        <a:rPr lang="ru-RU" sz="700">
                          <a:effectLst/>
                        </a:rPr>
                      </a:br>
                      <a:r>
                        <a:rPr lang="ru-RU" sz="700">
                          <a:effectLst/>
                        </a:rPr>
                        <a:t>ный уклон, ‰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Ширина полосы движения, м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Число полос движения (суммарно в двух направлениях)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Наименьшая ширина пешеходной части тротуара, м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extLst>
                  <a:ext uri="{0D108BD9-81ED-4DB2-BD59-A6C34878D82A}">
                    <a16:rowId xmlns:a16="http://schemas.microsoft.com/office/drawing/2014/main" val="1301915015"/>
                  </a:ext>
                </a:extLst>
              </a:tr>
              <a:tr h="1188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4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extLst>
                  <a:ext uri="{0D108BD9-81ED-4DB2-BD59-A6C34878D82A}">
                    <a16:rowId xmlns:a16="http://schemas.microsoft.com/office/drawing/2014/main" val="3052901516"/>
                  </a:ext>
                </a:extLst>
              </a:tr>
              <a:tr h="118861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Магистральные городские дороги: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423384"/>
                  </a:ext>
                </a:extLst>
              </a:tr>
              <a:tr h="1188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1-го класса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130-110- 90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40-45-55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3,75- 3,50 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4-10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-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extLst>
                  <a:ext uri="{0D108BD9-81ED-4DB2-BD59-A6C34878D82A}">
                    <a16:rowId xmlns:a16="http://schemas.microsoft.com/office/drawing/2014/main" val="812778510"/>
                  </a:ext>
                </a:extLst>
              </a:tr>
              <a:tr h="245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2-го класса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90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80-70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55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60-65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3,75-3,50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3,75-3,25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4-8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-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extLst>
                  <a:ext uri="{0D108BD9-81ED-4DB2-BD59-A6C34878D82A}">
                    <a16:rowId xmlns:a16="http://schemas.microsoft.com/office/drawing/2014/main" val="949266681"/>
                  </a:ext>
                </a:extLst>
              </a:tr>
              <a:tr h="118861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Магистральные улицы общегородского значения: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931690"/>
                  </a:ext>
                </a:extLst>
              </a:tr>
              <a:tr h="245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1-го класса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90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80-70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55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60-65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3,75-3,50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3,75-3,25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4-10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4,5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extLst>
                  <a:ext uri="{0D108BD9-81ED-4DB2-BD59-A6C34878D82A}">
                    <a16:rowId xmlns:a16="http://schemas.microsoft.com/office/drawing/2014/main" val="1484051805"/>
                  </a:ext>
                </a:extLst>
              </a:tr>
              <a:tr h="1188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2-го класса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80-70-60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60-65-70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3,75-3,25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4-10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3,0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extLst>
                  <a:ext uri="{0D108BD9-81ED-4DB2-BD59-A6C34878D82A}">
                    <a16:rowId xmlns:a16="http://schemas.microsoft.com/office/drawing/2014/main" val="164584910"/>
                  </a:ext>
                </a:extLst>
              </a:tr>
              <a:tr h="1188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3-го класса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70-60-50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65-70-70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3,75-3,25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4-6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3,0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extLst>
                  <a:ext uri="{0D108BD9-81ED-4DB2-BD59-A6C34878D82A}">
                    <a16:rowId xmlns:a16="http://schemas.microsoft.com/office/drawing/2014/main" val="2649786047"/>
                  </a:ext>
                </a:extLst>
              </a:tr>
              <a:tr h="118861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Магистральные улицы районного значения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239781"/>
                  </a:ext>
                </a:extLst>
              </a:tr>
              <a:tr h="3725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Магистральные улицы районного значения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70-60-50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60-70-70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3,75-3,25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2-4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2,25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extLst>
                  <a:ext uri="{0D108BD9-81ED-4DB2-BD59-A6C34878D82A}">
                    <a16:rowId xmlns:a16="http://schemas.microsoft.com/office/drawing/2014/main" val="4142752108"/>
                  </a:ext>
                </a:extLst>
              </a:tr>
              <a:tr h="118861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Улицы и дороги местного значения: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285086"/>
                  </a:ext>
                </a:extLst>
              </a:tr>
              <a:tr h="245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улицы в зонах жилой застройки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50-40-30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80-80-80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3,5-3,0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2-4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2,0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extLst>
                  <a:ext uri="{0D108BD9-81ED-4DB2-BD59-A6C34878D82A}">
                    <a16:rowId xmlns:a16="http://schemas.microsoft.com/office/drawing/2014/main" val="4056504018"/>
                  </a:ext>
                </a:extLst>
              </a:tr>
              <a:tr h="499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улицы в общественно-деловых и торговых зонах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50-40-30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80-80-80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3,5-3,0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2-4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2,0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extLst>
                  <a:ext uri="{0D108BD9-81ED-4DB2-BD59-A6C34878D82A}">
                    <a16:rowId xmlns:a16="http://schemas.microsoft.com/office/drawing/2014/main" val="3353407099"/>
                  </a:ext>
                </a:extLst>
              </a:tr>
              <a:tr h="3725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улицы и дороги в производственных зонах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50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60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3,5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2-4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2,0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extLst>
                  <a:ext uri="{0D108BD9-81ED-4DB2-BD59-A6C34878D82A}">
                    <a16:rowId xmlns:a16="http://schemas.microsoft.com/office/drawing/2014/main" val="3734045357"/>
                  </a:ext>
                </a:extLst>
              </a:tr>
              <a:tr h="118861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Пешеходные улицы и площади: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147841"/>
                  </a:ext>
                </a:extLst>
              </a:tr>
              <a:tr h="245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Пешеходные улицы и площади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-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50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По расчету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По расчету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По проекту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extLst>
                  <a:ext uri="{0D108BD9-81ED-4DB2-BD59-A6C34878D82A}">
                    <a16:rowId xmlns:a16="http://schemas.microsoft.com/office/drawing/2014/main" val="595015749"/>
                  </a:ext>
                </a:extLst>
              </a:tr>
              <a:tr h="118861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Сельское поселение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275954"/>
                  </a:ext>
                </a:extLst>
              </a:tr>
              <a:tr h="1188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Основные улицы 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60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70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3,5-3,0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2-4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2,25-1,0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extLst>
                  <a:ext uri="{0D108BD9-81ED-4DB2-BD59-A6C34878D82A}">
                    <a16:rowId xmlns:a16="http://schemas.microsoft.com/office/drawing/2014/main" val="3185661480"/>
                  </a:ext>
                </a:extLst>
              </a:tr>
              <a:tr h="1188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Местные улицы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40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80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3,0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1,5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extLst>
                  <a:ext uri="{0D108BD9-81ED-4DB2-BD59-A6C34878D82A}">
                    <a16:rowId xmlns:a16="http://schemas.microsoft.com/office/drawing/2014/main" val="3045495475"/>
                  </a:ext>
                </a:extLst>
              </a:tr>
              <a:tr h="1188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Проезды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80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4,5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-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370" marR="41370" marT="0" marB="0"/>
                </a:tc>
                <a:extLst>
                  <a:ext uri="{0D108BD9-81ED-4DB2-BD59-A6C34878D82A}">
                    <a16:rowId xmlns:a16="http://schemas.microsoft.com/office/drawing/2014/main" val="3463538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019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E8ABDE-4F7F-4EBB-A968-598D59530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Вертикальная планировка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3F80BD-04E3-449A-B7AA-5F05E53E5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Проекты вертикальной планировки разрабатываются в одну или в две стадии.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первой стадии: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составляют проектное задание, 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разрабатывают предложения по изменению рельефа в соответствие с архитектурно-планировочным заданием и инженерно-техническими требованиями, 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indent="-28575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документы сопровождаются подсчетом земляных работ и сметно-финансовым расчетом. </a:t>
            </a:r>
          </a:p>
          <a:p>
            <a:pPr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второй стадии добавляются рабочие чертежи и подробная сметная документация.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1591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24744"/>
            <a:ext cx="864096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1. </a:t>
            </a:r>
            <a:r>
              <a:rPr lang="ru-RU" sz="1400" b="1" dirty="0"/>
              <a:t>Основная литература</a:t>
            </a:r>
            <a:r>
              <a:rPr lang="ru-RU" sz="1400" dirty="0"/>
              <a:t>: 1. Косцов А.В. и др. Транспортная планировка городов. Учебное пособие. М.-2018г. -300с.; 2. Федотов Г.А., Поспелов П.И. Изыскание и проектирование автомобильных дорог. М:, «Академия» 2018 г.- 465 с.; 3. Градостроительство. Планировка и застройка городских и сельских поселений СНиП РК 3.01-01-2008, Астана, 2008; 4. Градостроительство. Планировка и застройка городских и сельских населенных пунктов. СН РК 3.01-01-2013; 5. Градостроительство. Планировка и застройка городских и сельских населенных пунктов. СП РК 3.01-101-2013; 6. </a:t>
            </a:r>
            <a:r>
              <a:rPr lang="ru-RU" sz="1400" dirty="0" err="1"/>
              <a:t>Сильянов</a:t>
            </a:r>
            <a:r>
              <a:rPr lang="ru-RU" sz="1400" dirty="0"/>
              <a:t> В.В., Домке Э.Р. Транспортно-эксплуатационные качества автомобильных дорог и городских улиц. Учебник для студентов вузов. 2-е изд. –</a:t>
            </a:r>
            <a:r>
              <a:rPr lang="ru-RU" sz="1400" dirty="0" err="1"/>
              <a:t>М.Академия</a:t>
            </a:r>
            <a:r>
              <a:rPr lang="ru-RU" sz="1400" dirty="0"/>
              <a:t>, 2008. – 352 с.;</a:t>
            </a:r>
          </a:p>
          <a:p>
            <a:r>
              <a:rPr lang="ru-RU" sz="1400" dirty="0"/>
              <a:t> </a:t>
            </a:r>
          </a:p>
          <a:p>
            <a:r>
              <a:rPr lang="ru-RU" sz="1400" b="1" dirty="0" smtClean="0"/>
              <a:t> </a:t>
            </a:r>
            <a:r>
              <a:rPr lang="ru-RU" sz="1400" b="1" dirty="0" err="1"/>
              <a:t>Қосымша</a:t>
            </a:r>
            <a:r>
              <a:rPr lang="ru-RU" sz="1400" b="1" dirty="0"/>
              <a:t> </a:t>
            </a:r>
            <a:r>
              <a:rPr lang="ru-RU" sz="1400" b="1" dirty="0" err="1"/>
              <a:t>әдебиеттер</a:t>
            </a:r>
            <a:endParaRPr lang="ru-RU" sz="1400" dirty="0"/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1. 7. Гуревич и др. Справочник проектировщика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. 1968. 8. </a:t>
            </a:r>
            <a:r>
              <a:rPr lang="ru-RU" sz="1400" dirty="0" err="1"/>
              <a:t>Гохман</a:t>
            </a:r>
            <a:r>
              <a:rPr lang="ru-RU" sz="1400" dirty="0"/>
              <a:t> В.А. и др. Пересечение и примыкание автомобильных дорог: М., высшая школа, 1989. - 319 с. 9. Меркулов Е.А. Городские дороги. Учебник для вузов. М., «Высшая школа», 1973.-456с. 10. Меркулов Е.А. и др. Примеры проектирования дорог и сетей пассажирского транспорта в городах. М., «Высшая школа», 1962. – 265 с. 11. </a:t>
            </a:r>
            <a:r>
              <a:rPr lang="ru-RU" sz="1400" dirty="0" err="1"/>
              <a:t>Милашечкин</a:t>
            </a:r>
            <a:r>
              <a:rPr lang="ru-RU" sz="1400" dirty="0"/>
              <a:t> А.А. и др. Узлы автомобильных дорог. М., «Транспорт», 1966. – 366с. 12. Меркулов Е.А. и др. Сборник конструкций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, 1967. – 186 с. 13. Озеленение населенных мест: Справочник /Ерохин Г.П. и др., М., «Высшая школа», 1974. – 123 с. 14. </a:t>
            </a:r>
            <a:r>
              <a:rPr lang="ru-RU" sz="1400" dirty="0" err="1"/>
              <a:t>Орнатский</a:t>
            </a:r>
            <a:r>
              <a:rPr lang="ru-RU" sz="1400" dirty="0"/>
              <a:t> Н.П. Проектирование городских скоростных дорог. М., «Высшая школа», 1974.- 123 с. 15. Информационно – аналитический журнал «Автомобильные дороги» ЗАО «Издательство 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115941847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3103</TotalTime>
  <Words>979</Words>
  <Application>Microsoft Office PowerPoint</Application>
  <PresentationFormat>Экран (4:3)</PresentationFormat>
  <Paragraphs>184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Wingdings 3</vt:lpstr>
      <vt:lpstr>Легкий дым</vt:lpstr>
      <vt:lpstr>Транспортное планирование городов</vt:lpstr>
      <vt:lpstr>Тема 4. Лекция 4 Көшелердің көлденең бейінін жобалау</vt:lpstr>
      <vt:lpstr>Транспортно-дорожная сеть</vt:lpstr>
      <vt:lpstr>Улично-дорожная сеть</vt:lpstr>
      <vt:lpstr>Продольный профиль</vt:lpstr>
      <vt:lpstr>Продольный профиль</vt:lpstr>
      <vt:lpstr>Поперечный профиль</vt:lpstr>
      <vt:lpstr>Поперечный профиль</vt:lpstr>
      <vt:lpstr>Поперечный профиль</vt:lpstr>
      <vt:lpstr>Факторы, влияющие на выбор территории</vt:lpstr>
      <vt:lpstr>Презентация PowerPoint</vt:lpstr>
      <vt:lpstr>Презентация PowerPoint</vt:lpstr>
      <vt:lpstr>Виды рельефа городской территории</vt:lpstr>
      <vt:lpstr>Расчетные параметры УДС городских и сельских поселений </vt:lpstr>
      <vt:lpstr>Вертикальная планировка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89</cp:revision>
  <dcterms:created xsi:type="dcterms:W3CDTF">2014-09-03T06:40:38Z</dcterms:created>
  <dcterms:modified xsi:type="dcterms:W3CDTF">2022-03-04T13:58:15Z</dcterms:modified>
</cp:coreProperties>
</file>